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85" r:id="rId3"/>
    <p:sldId id="284" r:id="rId4"/>
    <p:sldId id="279" r:id="rId5"/>
    <p:sldId id="281" r:id="rId6"/>
    <p:sldId id="286" r:id="rId7"/>
    <p:sldId id="280" r:id="rId8"/>
    <p:sldId id="282" r:id="rId9"/>
    <p:sldId id="283" r:id="rId10"/>
    <p:sldId id="25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87" r:id="rId29"/>
    <p:sldId id="289" r:id="rId30"/>
    <p:sldId id="291" r:id="rId31"/>
    <p:sldId id="288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6T10:25:35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6T10:25:35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3643-1915-4728-A81B-996659AB3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C0185-64E6-4768-AD5F-F21A7CC12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A3803-4F46-40EE-ACDD-F648445B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049BD-AE0B-4878-A7A6-B84A72D5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550C-A159-4B47-A19B-F0E96B15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0913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16D9-40DA-49E3-A1C7-F8372DDBB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6D01E-4C7B-41B6-8CAC-C078C7A80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5F895-4CD6-4514-A601-BB46C9556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2A808-C171-42A6-9BC7-7B413B6FB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5CB13-5672-4895-9BBF-A0C38BA70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8819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60E710-1E15-4D62-AB63-BBE6B9980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F7DF3-E638-4780-B144-1FFE313FA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5899B-49A2-46DD-8A8E-0AAFE7A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BE4F9-62BC-4623-97E8-68654C6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DFBAA-C356-4A60-AE35-18843D9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3395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8EE71-AB6E-4A31-BEE1-53ADB701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2B75-B635-43E4-B809-A6364B1F4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4519D-DFF4-4D53-94FA-78A7E2906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F0AD7-28A6-43B7-A043-7BF97308C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5F4E5-190E-4702-8BE3-4C1AC22A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739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5C66-96B1-45C0-9393-E0C02312F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4140F-DE3A-40D5-A7B0-05739136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04470-C1C0-4373-8DE8-D164FFFB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CAB64-FF83-45CB-B3E2-F5CA33D3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14071-5EC7-44A5-AA9A-4385B7757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7572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33D9-A520-4738-B175-E94C84BD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9346-7E94-4846-B36F-B23924D7BE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6D049-1F67-4157-B837-35C650DEC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498FB0-BB60-437F-AB61-1ECCC046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03771-125F-471C-A410-25167748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DEC9F-1015-4170-B409-4FB49A63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4651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07AB-721D-410B-8294-9AE50C921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16D8-00A0-425C-A9A2-0D8A4C337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CFE00-73D3-4316-AB80-51603EAF5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AB3E8-52BE-4A90-9769-1B0DB5E878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7C43BF-BC9D-4972-B66E-08F788EA2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F8E14-A7C0-4032-A1E7-3CA0EACF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503BE-4F8D-495A-B185-4C76DDB7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2C60C7-E472-42CD-B8A5-ACCC6A94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26312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643F-5F24-4663-9D9F-A778A5AD8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8D34C0-FACD-4C2C-B942-7D6B30C61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ABB18-2259-4862-A006-18364FD6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03E3C9-1FAB-4AC3-B2C8-DCF2E1C61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2395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E30E98-CC45-4B3E-A4C7-81E94C78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E3739F-9AA0-4475-96F6-96471F27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A98B6-D24F-4CBE-B9CB-7B5C058F2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773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5E9E-8BE4-4B30-8CC2-BD42D30D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1C719-2135-4A96-8654-909DA7180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4E4C2-1F1C-4BDC-ADC6-821EBE0E3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AEE0B-8B30-40B9-A65F-7DD5AE869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AA4FD-3A5D-4098-9B17-C2533D7B6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8FA63D-6E8F-48FD-B66D-0AD4C57A6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8171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61F78-CF9D-40F1-AB28-3B4754A66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EEF14-AE73-412A-A193-BB4FB2B30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3E627-32F3-4C3C-9544-FC54D57CD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599A78-A51D-454E-A4FB-8781949EF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437D9C-DD4A-4480-B30B-6B29D718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A38C7-26FC-44B4-89FB-886A6CB7F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0084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DE0D7-C135-4CCA-9ACC-AC7C68C6C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454C83-E6D6-4AFA-BCF1-D1D21C739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9DF7A-7CFA-43A6-B770-00EA382BE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243F6-DCCB-40E1-A8EA-9775F2B45CF9}" type="datetimeFigureOut">
              <a:rPr lang="th-TH" smtClean="0"/>
              <a:t>07/12/63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A35BC-E343-47D7-AA99-4C0B85617E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03E39-BA78-4D0E-BD5C-541F12F47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D4E27-AFB1-402D-8FBE-69FCB93A891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6705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F225-6911-4BC0-A90C-EA4DD705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67"/>
            <a:ext cx="10515600" cy="5706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Static VAR Compensator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39B201-0CCA-4D5A-A646-A155AED91756}"/>
                  </a:ext>
                </a:extLst>
              </p14:cNvPr>
              <p14:cNvContentPartPr/>
              <p14:nvPr/>
            </p14:nvContentPartPr>
            <p14:xfrm>
              <a:off x="3600624" y="65024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39B201-0CCA-4D5A-A646-A155AED91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984" y="63260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8B322AF-9186-45BB-8BAE-6AB0C163CB8F}"/>
              </a:ext>
            </a:extLst>
          </p:cNvPr>
          <p:cNvSpPr txBox="1"/>
          <p:nvPr/>
        </p:nvSpPr>
        <p:spPr>
          <a:xfrm>
            <a:off x="351576" y="1217991"/>
            <a:ext cx="1148884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It is a FACTS devices.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It is used as a Capacitor Compensator or an Inductor Compensator.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General architecture of Static VAR Compensator as shown in Figure below.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There is transmission line, in which sending end voltage and receiving end voltage.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Connected by Step down Transformer.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Input of Send End Voltage is connected to the Primary of the Transformer.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Secondary of T/F is to connected with TSC (Thyristor Switched Capacitor) in which number of Thyristors are connected antiparallel directions.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Similarly, secondary of T/F is also connected with TCR (Thyristor Control Reactor) in which number of thyristor connected in antiparallel directions.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Gating is controlled by this Controller, which has I/P parameter Setting by changing the Thyristor conducting angle to compensate the voltage.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Voltage is coming in the Potential T/F as a Fixed Voltage, in controller changing the conduction angle of the Thyristor to take the action Inductor or capacitor compensator.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143957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824B-A1EF-4FBD-84E2-F72F93AD3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80BC9-7323-421A-9C11-500CCAA8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81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5C42-8E47-4A45-B1B5-3608B4157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Advantages of Thyristor Control Reactor 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4692-453D-47ED-9FDC-F379282E77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can block very high voltage.</a:t>
            </a:r>
          </a:p>
          <a:p>
            <a:r>
              <a:rPr lang="en-US" dirty="0"/>
              <a:t>It has High voltage rating.</a:t>
            </a:r>
          </a:p>
          <a:p>
            <a:r>
              <a:rPr lang="en-US" dirty="0"/>
              <a:t>It has high current rating.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12107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87E0-7937-4A70-99FD-04E1B92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6F685-09A1-4162-B647-9EB068EFE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399A5-010B-4192-BC3A-5F0471C8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332" y="580334"/>
            <a:ext cx="8628668" cy="56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1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0955-1623-410A-8107-1A674063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D33D-1D27-4B24-8184-35759179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F0458-D382-451D-AE26-77AB4529D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790"/>
            <a:ext cx="12192000" cy="572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1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AA28-5C59-4E3F-A960-32B70708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6EE0-CC8E-4A33-9179-9413365C1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CE40B-0A8B-44B2-BC39-4A8DA0AF8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2" y="95452"/>
            <a:ext cx="6107316" cy="435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AE6527-4C3C-4A84-AB91-15B61BE90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174" y="1027906"/>
            <a:ext cx="5731029" cy="27410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70298-6F5C-4F1B-BB7E-98597E960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01" y="4446791"/>
            <a:ext cx="9564472" cy="21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5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ABB6-81A9-4825-935F-077B362C8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544-31B6-4083-AD72-CA495EE90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21E42-1561-41CB-9AAB-1D72A641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7014"/>
            <a:ext cx="12192000" cy="58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4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98D8E-0764-46AB-897B-5E0CF1AB6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6A6B-7114-4CB8-8213-ABAAC933B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6226B-49E1-4EA5-BFF6-98611EEA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24"/>
            <a:ext cx="12192000" cy="64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11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5E67-29B3-4640-B212-E7505B40C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C5FEB-26D7-40E4-B03B-8A266AF5A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D2E68-6831-4E24-B990-E805A817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853"/>
            <a:ext cx="12192000" cy="601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20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90B5-B7FE-4B3D-BA94-60AE3865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81BF-5832-40CE-A087-D42647BBB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A7D3E-5513-4FC1-AE53-08B86FEF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72"/>
            <a:ext cx="12192000" cy="608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6E963-15EE-4E22-BBAF-752B934B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6925-6F15-448A-8C51-B817C4B38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C1110-894B-491A-BDC6-DB67BD381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" y="0"/>
            <a:ext cx="11581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2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F225-6911-4BC0-A90C-EA4DD705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867"/>
            <a:ext cx="10515600" cy="57060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Static VAR Compensator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39B201-0CCA-4D5A-A646-A155AED91756}"/>
                  </a:ext>
                </a:extLst>
              </p14:cNvPr>
              <p14:cNvContentPartPr/>
              <p14:nvPr/>
            </p14:nvContentPartPr>
            <p14:xfrm>
              <a:off x="3600624" y="650249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39B201-0CCA-4D5A-A646-A155AED91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2984" y="632609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8B322AF-9186-45BB-8BAE-6AB0C163CB8F}"/>
              </a:ext>
            </a:extLst>
          </p:cNvPr>
          <p:cNvSpPr txBox="1"/>
          <p:nvPr/>
        </p:nvSpPr>
        <p:spPr>
          <a:xfrm>
            <a:off x="351576" y="1217991"/>
            <a:ext cx="118404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Static means SVC has no moving parts such as circuit break’s and disconnects.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SVC provide the reactive power on the transmission networks.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When the voltage at a bus falls below the reference value, then Capacitive VARs to be injected.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On the other hand, when the bus voltage becomes higher than the reference value, then inductive VARs are supplied to lower the bus voltage.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2821309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D0839-9F55-4959-9161-748032D0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D2F83-9A7F-4EB2-958E-F2CC44ECC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F0DB0-DE17-4CEA-9989-D2C2C1731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7670"/>
            <a:ext cx="12192000" cy="604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61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5FF6B-FE44-4B5E-B041-14E60E47B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E093-BD68-46FA-B1E6-E1F3D8D6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650C-C5B7-4E99-8144-BE6A938E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5723"/>
            <a:ext cx="12192000" cy="552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1584F-FB30-427E-914B-75FB6522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545A9-5B34-473B-9C44-4C91B2B39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CA4586-A451-4E2B-B113-189022DE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781050"/>
            <a:ext cx="10544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6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DB477-BCF3-425E-BD2A-FF1F4721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FFE4-FC73-4901-950D-25E0CA0D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CB47E-15F6-420E-B779-3312F32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690562"/>
            <a:ext cx="104775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1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0E79-5B92-4A83-BB57-40CC3D16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76FFE-A6D0-4307-8887-BF0B8BE6E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453E48-AD75-43AE-B3E1-436952DE3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1023937"/>
            <a:ext cx="106013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44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9E9C-AD52-4A02-8850-F8B0F0439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5EF1-B2FC-4AA4-ABE6-543FF91AA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5C96D2-F889-4BC7-A70B-5933F8FC4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719137"/>
            <a:ext cx="106108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8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ABEB8-1AB4-4E86-84EA-B71C67CD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72853-0E95-4208-AFF0-BD78F79E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C5225-C0B2-42D7-95EF-A8274595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981075"/>
            <a:ext cx="106108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74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3914-1FB3-40F3-8264-A90DDCCB9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382E-10BC-4E7F-A10B-E2882B13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05D73-54EB-414D-A884-6B49D208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62012"/>
            <a:ext cx="106013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54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16CCB-663C-4E8E-BA28-8468F066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18B41-2893-464F-BFD8-4FA00712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229394"/>
            <a:ext cx="12125325" cy="3771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DA927A-774F-4C60-A278-E4BF56AB2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7" y="3828154"/>
            <a:ext cx="12192000" cy="2675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CD618C-1669-4770-94C9-3522E3F553E4}"/>
              </a:ext>
            </a:extLst>
          </p:cNvPr>
          <p:cNvSpPr txBox="1"/>
          <p:nvPr/>
        </p:nvSpPr>
        <p:spPr>
          <a:xfrm>
            <a:off x="5184742" y="1690688"/>
            <a:ext cx="5410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GTO is 10 times faster than SCR</a:t>
            </a:r>
            <a:endParaRPr lang="th-TH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452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7A4DD-071F-473D-B2BE-A8F7DFC82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92" y="367645"/>
            <a:ext cx="9967274" cy="542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1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0AD0-86B7-4BE6-9EB8-E676615A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4F734-EF04-489D-9F95-8635B1143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2BF9D-48AE-49A2-B773-DC1EC7B2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7" y="1238156"/>
            <a:ext cx="1175385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58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AD9E-B793-412D-9AB4-D81FDC9A7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A265-D6EC-4A5B-B3F1-CE277DB0D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57323-CD69-43E4-88C8-FD98E1932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904875"/>
            <a:ext cx="102393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80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35C4-5FAB-4F4C-ADDC-5321058FF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 of GTO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F015A-DAF1-4DB4-8C6D-B5A87AC8C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BE8FC-EA37-4F71-97A4-AAEBCCC8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528762"/>
            <a:ext cx="3467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9C2E-60E9-4131-9BB7-BD89D2C7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GTO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B2B1A-3DDA-4421-8301-A2171E58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44" y="2122188"/>
            <a:ext cx="60293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19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35AA-B552-4F4C-B53A-979FCD01E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Voltage Stability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CDBC-8BED-433B-89BE-D1FBC3456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4FAEBC-7429-4330-B927-9D562EAA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54" y="1690688"/>
            <a:ext cx="8324850" cy="49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98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A4C6A-50F7-42A5-9EF2-7521AE72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4A4AB-E2BD-4C54-ABBD-9104714F1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BE71F-3525-4F31-8F38-FDAC0DCF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690562"/>
            <a:ext cx="84105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1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49FF-1D5A-409E-8149-3A3DF4222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39D95-6711-491E-9482-8645225B7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FDE75-CAF7-49B8-9AF5-1BB143F97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747712"/>
            <a:ext cx="83248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34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1211A-BD5D-4C07-8634-D2D34D377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6BF1F-4529-4E20-904A-5C8632305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464DB-39D1-4C5E-855B-5CC700AD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876300"/>
            <a:ext cx="83629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2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FCDA-5E6F-4B6C-B5ED-6D57DB10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079B7-803E-4615-AC6C-28F6C79EB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C163E-C77B-44C4-A401-22F73CC66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1795462"/>
            <a:ext cx="80676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95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3B4D21-8534-4CC4-8D93-CA2222B8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557212"/>
            <a:ext cx="81153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1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C9BC-17C8-455C-94A0-4A2BB515C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EEB6A-DCF7-4911-8770-053BB3C07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30E99-6273-4C7D-90D2-6199534E2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4287"/>
            <a:ext cx="9163050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7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09356-FEB1-4C1F-8F3A-A1C41204B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7" y="371192"/>
            <a:ext cx="10459171" cy="61563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ED0B0-2FB6-46AA-8013-0117ACDB2408}"/>
              </a:ext>
            </a:extLst>
          </p:cNvPr>
          <p:cNvSpPr txBox="1"/>
          <p:nvPr/>
        </p:nvSpPr>
        <p:spPr>
          <a:xfrm>
            <a:off x="1493821" y="2127564"/>
            <a:ext cx="28518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Step-down T/F</a:t>
            </a:r>
            <a:endParaRPr lang="th-TH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AEAFD-9579-4126-80D4-322AA3FE72B1}"/>
              </a:ext>
            </a:extLst>
          </p:cNvPr>
          <p:cNvSpPr txBox="1"/>
          <p:nvPr/>
        </p:nvSpPr>
        <p:spPr>
          <a:xfrm>
            <a:off x="2317687" y="3612334"/>
            <a:ext cx="92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TSC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27424-4E92-4822-BB0F-13669C88A18F}"/>
              </a:ext>
            </a:extLst>
          </p:cNvPr>
          <p:cNvSpPr txBox="1"/>
          <p:nvPr/>
        </p:nvSpPr>
        <p:spPr>
          <a:xfrm>
            <a:off x="5536193" y="3702867"/>
            <a:ext cx="923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TSR</a:t>
            </a:r>
            <a:endParaRPr lang="th-TH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7BB86-B043-4905-9DC5-51D7064A15BC}"/>
              </a:ext>
            </a:extLst>
          </p:cNvPr>
          <p:cNvSpPr txBox="1"/>
          <p:nvPr/>
        </p:nvSpPr>
        <p:spPr>
          <a:xfrm>
            <a:off x="7514377" y="2905780"/>
            <a:ext cx="2652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Potential T/F</a:t>
            </a:r>
            <a:endParaRPr lang="th-TH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072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06A6B-3FF5-437A-9C61-E1F84E998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6F211-B2D5-427F-A1CC-89A60539B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1C7F9-1210-4D2E-83C5-9DA44B05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47637"/>
            <a:ext cx="90678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0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C74B-75CF-4785-86F1-3959D77B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8E86-61AA-4004-84F1-9A8EF4724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EE1B89-8C6E-401A-B519-CA137B67B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666750"/>
            <a:ext cx="851535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F0BA-7D3E-4E0B-985E-E79B518F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AD89-B94B-4364-9FE0-2EE9C5930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49582-11A5-428D-8789-BA089B02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671512"/>
            <a:ext cx="8610600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33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B325-A33D-4FFB-A9E8-30F05882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AFA1D-8868-4BFF-A935-8B702D38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11516-E633-4352-BE2C-48909819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923925"/>
            <a:ext cx="838200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64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182DF-7910-4A90-851E-2D93E4DE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7965-BA94-4324-9B01-EE529A77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EA6EB-F309-4964-B8B8-5B22332B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347662"/>
            <a:ext cx="85248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61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EE5B-4FCD-4506-A5D2-0D05BCDD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98F52-C706-456C-83E7-38E5AC5B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405BB-BD06-4101-9C8C-56FEAFD3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80987"/>
            <a:ext cx="87630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07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5204-ACE4-4041-B492-ABD29445B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C090D-FAEB-47F3-9ABE-641E6B572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390D21-6CB3-4EAB-B5AA-E95706C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52" y="638175"/>
            <a:ext cx="85058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6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E2C9-8476-40AD-8225-DAD9927A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STATCOM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DC58E-D7CE-4982-97C4-D827DDFFCA7F}"/>
              </a:ext>
            </a:extLst>
          </p:cNvPr>
          <p:cNvSpPr txBox="1"/>
          <p:nvPr/>
        </p:nvSpPr>
        <p:spPr>
          <a:xfrm>
            <a:off x="226337" y="1690688"/>
            <a:ext cx="115703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the advanced VAR Compensator.</a:t>
            </a:r>
          </a:p>
          <a:p>
            <a:r>
              <a:rPr lang="en-US" dirty="0"/>
              <a:t>It is used as a voltage source converter.</a:t>
            </a:r>
          </a:p>
          <a:p>
            <a:r>
              <a:rPr lang="en-US" dirty="0"/>
              <a:t>It has Settings and controller I/P.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6626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2B31-67DA-4415-844C-A4B137E99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848" y="211217"/>
            <a:ext cx="10515600" cy="80277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Types of Static VAR Compensators (SVC’S)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9211A-4698-4EFC-98FE-565A64F0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Thyristor Controlled Reactor (TCR)</a:t>
            </a:r>
          </a:p>
          <a:p>
            <a:pPr marL="514350" indent="-514350">
              <a:buAutoNum type="arabicParenR"/>
            </a:pPr>
            <a:r>
              <a:rPr lang="en-US" dirty="0"/>
              <a:t>Thyristor Switched Capacitor (TSC)</a:t>
            </a:r>
          </a:p>
          <a:p>
            <a:pPr marL="514350" indent="-514350">
              <a:buAutoNum type="arabicParenR"/>
            </a:pPr>
            <a:r>
              <a:rPr lang="en-US" dirty="0"/>
              <a:t>Fixed Capacitor (FC)-Thyristor Control Reactor.</a:t>
            </a:r>
          </a:p>
          <a:p>
            <a:pPr marL="514350" indent="-514350">
              <a:buAutoNum type="arabicParenR"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1262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E2C9-8476-40AD-8225-DAD9927A8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STATCOM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8C3BB-2CD3-4112-8032-F9909D317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0" y="1253765"/>
            <a:ext cx="10010775" cy="540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2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13C-E2E5-487E-A36A-6354F96C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772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Features of STATCOM 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B9860-FF88-4333-B7C8-40405D5B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94" y="1445380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Wide operating range.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Lower rating for stability.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Increased transient rating.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Better capability to handle dynamic system disturbance.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32495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7652-D43E-4E35-AFBA-14F8F4120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0344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Thyristor Control Reactor (TCR)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2FAA6-0FC2-47D5-814E-5F46E133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070" y="1436326"/>
            <a:ext cx="11706130" cy="5299452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the basic building block of SVC (Static VAR Compensator).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TCR is used to absorb the excess reactive power in the system.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normally used with Thyristor Switched Capacitor (TSC), to provide the controlled reactive power generation.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Single-phase Thyristor Controlled reactor (TCR) is consists of a fixed reactor of inductance L, and bidirectional thyristor switch or valve.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a shunt device to control the current depending on the switching angle of the thyristor.</a:t>
            </a:r>
          </a:p>
          <a:p>
            <a:r>
              <a:rPr lang="en-US" dirty="0"/>
              <a:t>Currently available thyristors have 4KV to KV  voltage rating.</a:t>
            </a:r>
          </a:p>
          <a:p>
            <a:r>
              <a:rPr lang="en-US" dirty="0"/>
              <a:t>Current rating is 3 KA to 6 KA.</a:t>
            </a:r>
          </a:p>
          <a:p>
            <a:r>
              <a:rPr lang="en-US" dirty="0"/>
              <a:t>To meet the required blocking voltage and current in real power system, the series and parallel connection of thyristor is used.</a:t>
            </a:r>
            <a:endParaRPr lang="th-TH" dirty="0"/>
          </a:p>
          <a:p>
            <a:endParaRPr lang="th-TH" dirty="0"/>
          </a:p>
          <a:p>
            <a:pPr>
              <a:buFont typeface="Wingdings" panose="05000000000000000000" pitchFamily="2" charset="2"/>
              <a:buChar char="q"/>
            </a:pPr>
            <a:endParaRPr lang="th-TH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B2ABB-E222-4919-9A6C-8690C9DA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35" y="365126"/>
            <a:ext cx="2076450" cy="29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26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515</Words>
  <Application>Microsoft Office PowerPoint</Application>
  <PresentationFormat>Widescreen</PresentationFormat>
  <Paragraphs>59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Wingdings</vt:lpstr>
      <vt:lpstr>Office Theme</vt:lpstr>
      <vt:lpstr>Static VAR Compensator</vt:lpstr>
      <vt:lpstr>Static VAR Compensator</vt:lpstr>
      <vt:lpstr>PowerPoint Presentation</vt:lpstr>
      <vt:lpstr>PowerPoint Presentation</vt:lpstr>
      <vt:lpstr>STATCOM</vt:lpstr>
      <vt:lpstr>Types of Static VAR Compensators (SVC’S)</vt:lpstr>
      <vt:lpstr>STATCOM</vt:lpstr>
      <vt:lpstr>Features of STATCOM </vt:lpstr>
      <vt:lpstr>Thyristor Control Reactor (TCR)</vt:lpstr>
      <vt:lpstr>PowerPoint Presentation</vt:lpstr>
      <vt:lpstr>Advantages of Thyristor Control Reactor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 of GTO</vt:lpstr>
      <vt:lpstr>Structure of GTO</vt:lpstr>
      <vt:lpstr>Voltage Stability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21</cp:revision>
  <dcterms:created xsi:type="dcterms:W3CDTF">2020-12-06T08:13:13Z</dcterms:created>
  <dcterms:modified xsi:type="dcterms:W3CDTF">2020-12-07T01:57:07Z</dcterms:modified>
</cp:coreProperties>
</file>